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tbenedictprepcgs@g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tbenedictprepcgs@gmail.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1302B-C0B8-48CF-9DEF-0FEA924E2871}"/>
              </a:ext>
            </a:extLst>
          </p:cNvPr>
          <p:cNvSpPr>
            <a:spLocks noGrp="1"/>
          </p:cNvSpPr>
          <p:nvPr>
            <p:ph type="ctrTitle"/>
          </p:nvPr>
        </p:nvSpPr>
        <p:spPr/>
        <p:txBody>
          <a:bodyPr>
            <a:normAutofit fontScale="90000"/>
          </a:bodyPr>
          <a:lstStyle/>
          <a:p>
            <a:pPr algn="ctr"/>
            <a:r>
              <a:rPr lang="en-US" b="1" dirty="0">
                <a:latin typeface="Comic Sans MS" panose="030F0702030302020204" pitchFamily="66" charset="0"/>
                <a:cs typeface="Arial" panose="020B0604020202020204" pitchFamily="34" charset="0"/>
              </a:rPr>
              <a:t>St. Benedict</a:t>
            </a:r>
            <a:br>
              <a:rPr lang="en-US" b="1" dirty="0">
                <a:latin typeface="Comic Sans MS" panose="030F0702030302020204" pitchFamily="66" charset="0"/>
                <a:cs typeface="Arial" panose="020B0604020202020204" pitchFamily="34" charset="0"/>
              </a:rPr>
            </a:br>
            <a:r>
              <a:rPr lang="en-US" b="1" dirty="0">
                <a:latin typeface="Comic Sans MS" panose="030F0702030302020204" pitchFamily="66" charset="0"/>
                <a:cs typeface="Arial" panose="020B0604020202020204" pitchFamily="34" charset="0"/>
              </a:rPr>
              <a:t>Parish Religious Education Program (PREP</a:t>
            </a:r>
            <a:r>
              <a:rPr lang="en-US" b="1" dirty="0">
                <a:latin typeface="Arial" panose="020B0604020202020204" pitchFamily="34" charset="0"/>
                <a:cs typeface="Arial" panose="020B0604020202020204" pitchFamily="34" charset="0"/>
              </a:rPr>
              <a:t>)</a:t>
            </a:r>
          </a:p>
        </p:txBody>
      </p:sp>
      <p:sp>
        <p:nvSpPr>
          <p:cNvPr id="3" name="Subtitle 2">
            <a:extLst>
              <a:ext uri="{FF2B5EF4-FFF2-40B4-BE49-F238E27FC236}">
                <a16:creationId xmlns:a16="http://schemas.microsoft.com/office/drawing/2014/main" id="{7FA3B0D7-74E0-496A-86D3-438099276C40}"/>
              </a:ext>
            </a:extLst>
          </p:cNvPr>
          <p:cNvSpPr>
            <a:spLocks noGrp="1"/>
          </p:cNvSpPr>
          <p:nvPr>
            <p:ph type="subTitle" idx="1"/>
          </p:nvPr>
        </p:nvSpPr>
        <p:spPr/>
        <p:txBody>
          <a:bodyPr>
            <a:normAutofit fontScale="70000" lnSpcReduction="20000"/>
          </a:bodyPr>
          <a:lstStyle/>
          <a:p>
            <a:pPr algn="ctr"/>
            <a:endParaRPr lang="en-US" sz="3600" b="1" dirty="0">
              <a:solidFill>
                <a:schemeClr val="accent2">
                  <a:lumMod val="75000"/>
                </a:schemeClr>
              </a:solidFill>
            </a:endParaRPr>
          </a:p>
          <a:p>
            <a:pPr algn="ctr"/>
            <a:r>
              <a:rPr lang="en-US" sz="6200" b="1" dirty="0">
                <a:solidFill>
                  <a:schemeClr val="accent2">
                    <a:lumMod val="75000"/>
                  </a:schemeClr>
                </a:solidFill>
                <a:latin typeface="Comic Sans MS" panose="030F0702030302020204" pitchFamily="66" charset="0"/>
                <a:cs typeface="Arial" panose="020B0604020202020204" pitchFamily="34" charset="0"/>
              </a:rPr>
              <a:t>Parents Meeting</a:t>
            </a:r>
          </a:p>
        </p:txBody>
      </p:sp>
    </p:spTree>
    <p:extLst>
      <p:ext uri="{BB962C8B-B14F-4D97-AF65-F5344CB8AC3E}">
        <p14:creationId xmlns:p14="http://schemas.microsoft.com/office/powerpoint/2010/main" val="1095604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12429-E937-4180-B395-00F10408E839}"/>
              </a:ext>
            </a:extLst>
          </p:cNvPr>
          <p:cNvSpPr>
            <a:spLocks noGrp="1"/>
          </p:cNvSpPr>
          <p:nvPr>
            <p:ph type="title"/>
          </p:nvPr>
        </p:nvSpPr>
        <p:spPr/>
        <p:txBody>
          <a:bodyPr/>
          <a:lstStyle/>
          <a:p>
            <a:pPr algn="ctr"/>
            <a:r>
              <a:rPr lang="en-US" b="1" dirty="0">
                <a:latin typeface="Comic Sans MS" panose="030F0702030302020204" pitchFamily="66" charset="0"/>
              </a:rPr>
              <a:t>Blessed Student Backpack</a:t>
            </a:r>
          </a:p>
        </p:txBody>
      </p:sp>
      <p:sp>
        <p:nvSpPr>
          <p:cNvPr id="3" name="Content Placeholder 2">
            <a:extLst>
              <a:ext uri="{FF2B5EF4-FFF2-40B4-BE49-F238E27FC236}">
                <a16:creationId xmlns:a16="http://schemas.microsoft.com/office/drawing/2014/main" id="{8207C75A-65A3-4B87-9C9D-2C53A2FCF90D}"/>
              </a:ext>
            </a:extLst>
          </p:cNvPr>
          <p:cNvSpPr>
            <a:spLocks noGrp="1"/>
          </p:cNvSpPr>
          <p:nvPr>
            <p:ph idx="1"/>
          </p:nvPr>
        </p:nvSpPr>
        <p:spPr/>
        <p:txBody>
          <a:bodyPr>
            <a:normAutofit fontScale="55000" lnSpcReduction="20000"/>
          </a:bodyPr>
          <a:lstStyle/>
          <a:p>
            <a:pPr marL="0" marR="0">
              <a:lnSpc>
                <a:spcPct val="107000"/>
              </a:lnSpc>
              <a:spcBef>
                <a:spcPts val="0"/>
              </a:spcBef>
              <a:spcAft>
                <a:spcPts val="800"/>
              </a:spcAft>
            </a:pPr>
            <a:r>
              <a:rPr lang="en-US" sz="2600" dirty="0">
                <a:effectLst/>
                <a:latin typeface="Comic Sans MS" panose="030F0702030302020204" pitchFamily="66" charset="0"/>
                <a:ea typeface="Calibri" panose="020F0502020204030204" pitchFamily="34" charset="0"/>
                <a:cs typeface="Times New Roman" panose="02020603050405020304" pitchFamily="18" charset="0"/>
              </a:rPr>
              <a:t>Please note that on </a:t>
            </a:r>
            <a:r>
              <a:rPr lang="en-US" sz="2600" b="1" dirty="0">
                <a:effectLst/>
                <a:latin typeface="Comic Sans MS" panose="030F0702030302020204" pitchFamily="66" charset="0"/>
                <a:ea typeface="Calibri" panose="020F0502020204030204" pitchFamily="34" charset="0"/>
                <a:cs typeface="Times New Roman" panose="02020603050405020304" pitchFamily="18" charset="0"/>
              </a:rPr>
              <a:t>October 8 from 7:00-7:20 PM at the church’s FLC</a:t>
            </a:r>
            <a:r>
              <a:rPr lang="en-US" sz="2600" dirty="0">
                <a:effectLst/>
                <a:latin typeface="Comic Sans MS" panose="030F0702030302020204" pitchFamily="66" charset="0"/>
                <a:ea typeface="Calibri" panose="020F0502020204030204" pitchFamily="34" charset="0"/>
                <a:cs typeface="Times New Roman" panose="02020603050405020304" pitchFamily="18" charset="0"/>
              </a:rPr>
              <a:t>, a blessed backpack containing a hard 	copy book and PREP materials. </a:t>
            </a:r>
          </a:p>
          <a:p>
            <a:pPr marL="0" marR="0">
              <a:lnSpc>
                <a:spcPct val="107000"/>
              </a:lnSpc>
              <a:spcBef>
                <a:spcPts val="0"/>
              </a:spcBef>
              <a:spcAft>
                <a:spcPts val="800"/>
              </a:spcAft>
            </a:pPr>
            <a:endParaRPr lang="en-US" sz="2600" dirty="0">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b="1" dirty="0">
                <a:effectLst/>
                <a:latin typeface="Comic Sans MS" panose="030F0702030302020204" pitchFamily="66" charset="0"/>
                <a:ea typeface="Calibri" panose="020F0502020204030204" pitchFamily="34" charset="0"/>
                <a:cs typeface="Times New Roman" panose="02020603050405020304" pitchFamily="18" charset="0"/>
              </a:rPr>
              <a:t>PREP material will only be available to the student’s registered </a:t>
            </a:r>
            <a:r>
              <a:rPr lang="en-US" sz="2600" dirty="0">
                <a:effectLst/>
                <a:latin typeface="Comic Sans MS" panose="030F0702030302020204" pitchFamily="66" charset="0"/>
                <a:ea typeface="Calibri" panose="020F0502020204030204" pitchFamily="34" charset="0"/>
                <a:cs typeface="Times New Roman" panose="02020603050405020304" pitchFamily="18" charset="0"/>
              </a:rPr>
              <a:t>prior to this date.</a:t>
            </a:r>
          </a:p>
          <a:p>
            <a:pPr marL="0" marR="0">
              <a:lnSpc>
                <a:spcPct val="107000"/>
              </a:lnSpc>
              <a:spcBef>
                <a:spcPts val="0"/>
              </a:spcBef>
              <a:spcAft>
                <a:spcPts val="800"/>
              </a:spcAft>
            </a:pPr>
            <a:endParaRPr lang="en-US" sz="26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dirty="0">
                <a:effectLst/>
                <a:latin typeface="Comic Sans MS" panose="030F0702030302020204" pitchFamily="66" charset="0"/>
                <a:ea typeface="Calibri" panose="020F0502020204030204" pitchFamily="34" charset="0"/>
                <a:cs typeface="Times New Roman" panose="02020603050405020304" pitchFamily="18" charset="0"/>
              </a:rPr>
              <a:t>Please note that a folder with instructions in how to obtain the lessons and my email for assignments will be 	included. </a:t>
            </a:r>
          </a:p>
          <a:p>
            <a:pPr marL="0" marR="0">
              <a:lnSpc>
                <a:spcPct val="107000"/>
              </a:lnSpc>
              <a:spcBef>
                <a:spcPts val="0"/>
              </a:spcBef>
              <a:spcAft>
                <a:spcPts val="800"/>
              </a:spcAft>
            </a:pPr>
            <a:endParaRPr lang="en-US" sz="26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dirty="0">
                <a:effectLst/>
                <a:latin typeface="Comic Sans MS" panose="030F0702030302020204" pitchFamily="66" charset="0"/>
                <a:ea typeface="Calibri" panose="020F0502020204030204" pitchFamily="34" charset="0"/>
                <a:cs typeface="Times New Roman" panose="02020603050405020304" pitchFamily="18" charset="0"/>
              </a:rPr>
              <a:t>And for you parents, we have a beautiful Catholic Prayers for Catholic Families booklet. It is hoped, this will give you an opportunity to inspire and guide your child to encounter Jesus. </a:t>
            </a:r>
          </a:p>
          <a:p>
            <a:pPr marL="0" marR="0">
              <a:lnSpc>
                <a:spcPct val="107000"/>
              </a:lnSpc>
              <a:spcBef>
                <a:spcPts val="0"/>
              </a:spcBef>
              <a:spcAft>
                <a:spcPts val="800"/>
              </a:spcAft>
            </a:pPr>
            <a:endParaRPr lang="en-US" sz="2600" dirty="0">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dirty="0">
                <a:effectLst/>
                <a:latin typeface="Comic Sans MS" panose="030F0702030302020204" pitchFamily="66" charset="0"/>
                <a:ea typeface="Calibri" panose="020F0502020204030204" pitchFamily="34" charset="0"/>
                <a:cs typeface="Times New Roman" panose="02020603050405020304" pitchFamily="18" charset="0"/>
              </a:rPr>
              <a:t>*** Please see pages 50-53 for important prayers by age group.  As you know, prayer is a vital necessity and the 	only way to encounter the living God. </a:t>
            </a:r>
          </a:p>
          <a:p>
            <a:endParaRPr lang="en-US" dirty="0"/>
          </a:p>
        </p:txBody>
      </p:sp>
    </p:spTree>
    <p:extLst>
      <p:ext uri="{BB962C8B-B14F-4D97-AF65-F5344CB8AC3E}">
        <p14:creationId xmlns:p14="http://schemas.microsoft.com/office/powerpoint/2010/main" val="3688130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5B6D8-45F8-470A-873D-D96A258AD7C0}"/>
              </a:ext>
            </a:extLst>
          </p:cNvPr>
          <p:cNvSpPr>
            <a:spLocks noGrp="1"/>
          </p:cNvSpPr>
          <p:nvPr>
            <p:ph type="title"/>
          </p:nvPr>
        </p:nvSpPr>
        <p:spPr/>
        <p:txBody>
          <a:bodyPr/>
          <a:lstStyle/>
          <a:p>
            <a:pPr algn="ctr"/>
            <a:r>
              <a:rPr lang="en-US" b="1" dirty="0">
                <a:latin typeface="Comic Sans MS" panose="030F0702030302020204" pitchFamily="66" charset="0"/>
              </a:rPr>
              <a:t>Important</a:t>
            </a:r>
            <a:r>
              <a:rPr lang="en-US" b="1" dirty="0"/>
              <a:t> Date and Information</a:t>
            </a:r>
          </a:p>
        </p:txBody>
      </p:sp>
      <p:sp>
        <p:nvSpPr>
          <p:cNvPr id="3" name="Content Placeholder 2">
            <a:extLst>
              <a:ext uri="{FF2B5EF4-FFF2-40B4-BE49-F238E27FC236}">
                <a16:creationId xmlns:a16="http://schemas.microsoft.com/office/drawing/2014/main" id="{6C45AC16-4895-49D9-97C2-E23907A7E600}"/>
              </a:ext>
            </a:extLst>
          </p:cNvPr>
          <p:cNvSpPr>
            <a:spLocks noGrp="1"/>
          </p:cNvSpPr>
          <p:nvPr>
            <p:ph idx="1"/>
          </p:nvPr>
        </p:nvSpPr>
        <p:spPr/>
        <p:txBody>
          <a:bodyPr>
            <a:normAutofit fontScale="92500" lnSpcReduction="20000"/>
          </a:bodyPr>
          <a:lstStyle/>
          <a:p>
            <a:r>
              <a:rPr lang="en-US" sz="2100" b="1" dirty="0">
                <a:effectLst/>
                <a:latin typeface="Comic Sans MS" panose="030F0702030302020204" pitchFamily="66" charset="0"/>
                <a:ea typeface="Calibri" panose="020F0502020204030204" pitchFamily="34" charset="0"/>
                <a:cs typeface="Times New Roman" panose="02020603050405020304" pitchFamily="18" charset="0"/>
              </a:rPr>
              <a:t>Our classes online will start on October 15</a:t>
            </a:r>
            <a:r>
              <a:rPr lang="en-US" sz="2100" dirty="0">
                <a:effectLst/>
                <a:latin typeface="Comic Sans MS" panose="030F0702030302020204" pitchFamily="66" charset="0"/>
                <a:ea typeface="Calibri" panose="020F0502020204030204" pitchFamily="34" charset="0"/>
                <a:cs typeface="Times New Roman" panose="02020603050405020304" pitchFamily="18" charset="0"/>
              </a:rPr>
              <a:t>. </a:t>
            </a:r>
          </a:p>
          <a:p>
            <a:endParaRPr lang="en-US" sz="2100" dirty="0">
              <a:latin typeface="Comic Sans MS" panose="030F0702030302020204" pitchFamily="66" charset="0"/>
              <a:ea typeface="Calibri" panose="020F0502020204030204" pitchFamily="34" charset="0"/>
              <a:cs typeface="Times New Roman" panose="02020603050405020304" pitchFamily="18" charset="0"/>
            </a:endParaRPr>
          </a:p>
          <a:p>
            <a:r>
              <a:rPr lang="en-US" sz="2100" dirty="0">
                <a:effectLst/>
                <a:latin typeface="Comic Sans MS" panose="030F0702030302020204" pitchFamily="66" charset="0"/>
                <a:ea typeface="Calibri" panose="020F0502020204030204" pitchFamily="34" charset="0"/>
                <a:cs typeface="Times New Roman" panose="02020603050405020304" pitchFamily="18" charset="0"/>
              </a:rPr>
              <a:t>After that, it will be available on the PREP website every week on </a:t>
            </a:r>
            <a:r>
              <a:rPr lang="en-US" sz="2100" b="1" dirty="0">
                <a:effectLst/>
                <a:latin typeface="Comic Sans MS" panose="030F0702030302020204" pitchFamily="66" charset="0"/>
                <a:ea typeface="Calibri" panose="020F0502020204030204" pitchFamily="34" charset="0"/>
                <a:cs typeface="Times New Roman" panose="02020603050405020304" pitchFamily="18" charset="0"/>
              </a:rPr>
              <a:t>Thursday</a:t>
            </a:r>
            <a:r>
              <a:rPr lang="en-US" sz="2100" dirty="0">
                <a:effectLst/>
                <a:latin typeface="Comic Sans MS" panose="030F0702030302020204" pitchFamily="66" charset="0"/>
                <a:ea typeface="Calibri" panose="020F0502020204030204" pitchFamily="34" charset="0"/>
                <a:cs typeface="Times New Roman" panose="02020603050405020304" pitchFamily="18" charset="0"/>
              </a:rPr>
              <a:t>. </a:t>
            </a:r>
          </a:p>
          <a:p>
            <a:endParaRPr lang="en-US" sz="2100" dirty="0">
              <a:effectLst/>
              <a:latin typeface="Comic Sans MS" panose="030F0702030302020204" pitchFamily="66" charset="0"/>
              <a:ea typeface="Calibri" panose="020F0502020204030204" pitchFamily="34" charset="0"/>
              <a:cs typeface="Times New Roman" panose="02020603050405020304" pitchFamily="18" charset="0"/>
            </a:endParaRPr>
          </a:p>
          <a:p>
            <a:r>
              <a:rPr lang="en-US" sz="2100" dirty="0">
                <a:effectLst/>
                <a:latin typeface="Comic Sans MS" panose="030F0702030302020204" pitchFamily="66" charset="0"/>
                <a:ea typeface="Calibri" panose="020F0502020204030204" pitchFamily="34" charset="0"/>
                <a:cs typeface="Times New Roman" panose="02020603050405020304" pitchFamily="18" charset="0"/>
              </a:rPr>
              <a:t>Students will have until Wednesday of the following week to email their assignment to me at: </a:t>
            </a:r>
          </a:p>
          <a:p>
            <a:endParaRPr lang="en-US" sz="2100"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2"/>
            </a:endParaRPr>
          </a:p>
          <a:p>
            <a:r>
              <a:rPr lang="en-US" sz="2100" u="sng" dirty="0">
                <a:solidFill>
                  <a:srgbClr val="0563C1"/>
                </a:solidFill>
                <a:effectLst/>
                <a:latin typeface="Comic Sans MS" panose="030F0702030302020204" pitchFamily="66" charset="0"/>
                <a:ea typeface="Calibri" panose="020F0502020204030204" pitchFamily="34" charset="0"/>
                <a:cs typeface="Times New Roman" panose="02020603050405020304" pitchFamily="18" charset="0"/>
                <a:hlinkClick r:id="rId2"/>
              </a:rPr>
              <a:t>stbenedictprepcgs@gmail.com</a:t>
            </a:r>
            <a:r>
              <a:rPr lang="en-US" sz="2100" dirty="0">
                <a:effectLst/>
                <a:latin typeface="Comic Sans MS" panose="030F0702030302020204" pitchFamily="66" charset="0"/>
                <a:ea typeface="Calibri" panose="020F0502020204030204" pitchFamily="34" charset="0"/>
                <a:cs typeface="Times New Roman" panose="02020603050405020304" pitchFamily="18" charset="0"/>
              </a:rPr>
              <a:t> </a:t>
            </a:r>
          </a:p>
          <a:p>
            <a:endParaRPr lang="en-US" sz="21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100" dirty="0">
                <a:effectLst/>
                <a:latin typeface="Comic Sans MS" panose="030F0702030302020204" pitchFamily="66"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92964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873AC-8FD7-4C11-949F-12E5DFEA1801}"/>
              </a:ext>
            </a:extLst>
          </p:cNvPr>
          <p:cNvSpPr>
            <a:spLocks noGrp="1"/>
          </p:cNvSpPr>
          <p:nvPr>
            <p:ph type="title"/>
          </p:nvPr>
        </p:nvSpPr>
        <p:spPr/>
        <p:txBody>
          <a:bodyPr/>
          <a:lstStyle/>
          <a:p>
            <a:pPr algn="ctr"/>
            <a:r>
              <a:rPr lang="en-US" b="1" dirty="0">
                <a:latin typeface="Comic Sans MS" panose="030F0702030302020204" pitchFamily="66" charset="0"/>
              </a:rPr>
              <a:t>Reminder Message</a:t>
            </a:r>
          </a:p>
        </p:txBody>
      </p:sp>
      <p:sp>
        <p:nvSpPr>
          <p:cNvPr id="3" name="Content Placeholder 2">
            <a:extLst>
              <a:ext uri="{FF2B5EF4-FFF2-40B4-BE49-F238E27FC236}">
                <a16:creationId xmlns:a16="http://schemas.microsoft.com/office/drawing/2014/main" id="{5C053AF1-B0FE-477A-AFD4-C96BBD667138}"/>
              </a:ext>
            </a:extLst>
          </p:cNvPr>
          <p:cNvSpPr>
            <a:spLocks noGrp="1"/>
          </p:cNvSpPr>
          <p:nvPr>
            <p:ph idx="1"/>
          </p:nvPr>
        </p:nvSpPr>
        <p:spPr/>
        <p:txBody>
          <a:bodyPr>
            <a:normAutofit/>
          </a:bodyPr>
          <a:lstStyle/>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Parents, since you are the primary teachers of faith formation of your children, St. Benedict’s PREP is here to support your family as you guide your children closer to Christ on their journey of faith. </a:t>
            </a:r>
          </a:p>
          <a:p>
            <a:pPr marL="0" marR="0">
              <a:lnSpc>
                <a:spcPct val="107000"/>
              </a:lnSpc>
              <a:spcBef>
                <a:spcPts val="0"/>
              </a:spcBef>
              <a:spcAft>
                <a:spcPts val="800"/>
              </a:spcAft>
            </a:pP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Remember, that “faith is not taught but caught.” and our children are watching all of us.</a:t>
            </a:r>
          </a:p>
          <a:p>
            <a:pPr marL="0" indent="0">
              <a:buNone/>
            </a:pPr>
            <a:endParaRPr lang="en-US" dirty="0"/>
          </a:p>
        </p:txBody>
      </p:sp>
    </p:spTree>
    <p:extLst>
      <p:ext uri="{BB962C8B-B14F-4D97-AF65-F5344CB8AC3E}">
        <p14:creationId xmlns:p14="http://schemas.microsoft.com/office/powerpoint/2010/main" val="3418635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CDFB-2114-467E-91A6-0B0D834B8DB3}"/>
              </a:ext>
            </a:extLst>
          </p:cNvPr>
          <p:cNvSpPr>
            <a:spLocks noGrp="1"/>
          </p:cNvSpPr>
          <p:nvPr>
            <p:ph type="title"/>
          </p:nvPr>
        </p:nvSpPr>
        <p:spPr/>
        <p:txBody>
          <a:bodyPr/>
          <a:lstStyle/>
          <a:p>
            <a:pPr algn="ctr"/>
            <a:r>
              <a:rPr lang="en-US" b="1" dirty="0">
                <a:latin typeface="Comic Sans MS" panose="030F0702030302020204" pitchFamily="66" charset="0"/>
              </a:rPr>
              <a:t>Website Link for Parents</a:t>
            </a:r>
          </a:p>
        </p:txBody>
      </p:sp>
      <p:sp>
        <p:nvSpPr>
          <p:cNvPr id="3" name="Content Placeholder 2">
            <a:extLst>
              <a:ext uri="{FF2B5EF4-FFF2-40B4-BE49-F238E27FC236}">
                <a16:creationId xmlns:a16="http://schemas.microsoft.com/office/drawing/2014/main" id="{C1F26C0C-C078-4101-B739-94549C60E58E}"/>
              </a:ext>
            </a:extLst>
          </p:cNvPr>
          <p:cNvSpPr>
            <a:spLocks noGrp="1"/>
          </p:cNvSpPr>
          <p:nvPr>
            <p:ph idx="1"/>
          </p:nvPr>
        </p:nvSpPr>
        <p:spPr/>
        <p:txBody>
          <a:bodyPr>
            <a:normAutofit fontScale="92500" lnSpcReduction="10000"/>
          </a:bodyPr>
          <a:lstStyle/>
          <a:p>
            <a:pPr marL="0" marR="0">
              <a:lnSpc>
                <a:spcPct val="107000"/>
              </a:lnSpc>
              <a:spcBef>
                <a:spcPts val="0"/>
              </a:spcBef>
              <a:spcAft>
                <a:spcPts val="800"/>
              </a:spcAft>
            </a:pPr>
            <a:r>
              <a:rPr lang="en-US" dirty="0">
                <a:effectLst/>
                <a:latin typeface="Comic Sans MS" panose="030F0702030302020204" pitchFamily="66" charset="0"/>
                <a:ea typeface="Calibri" panose="020F0502020204030204" pitchFamily="34" charset="0"/>
                <a:cs typeface="Times New Roman" panose="02020603050405020304" pitchFamily="18" charset="0"/>
              </a:rPr>
              <a:t>Once you are in our website, click “For Parents”. Under the link you will find helpful information such as: </a:t>
            </a:r>
          </a:p>
          <a:p>
            <a:pPr marL="0" marR="0">
              <a:lnSpc>
                <a:spcPct val="107000"/>
              </a:lnSpc>
              <a:spcBef>
                <a:spcPts val="0"/>
              </a:spcBef>
              <a:spcAft>
                <a:spcPts val="800"/>
              </a:spcAft>
            </a:pPr>
            <a:endParaRPr lang="en-US" dirty="0">
              <a:effectLst/>
              <a:latin typeface="Comic Sans MS" panose="030F0702030302020204" pitchFamily="66" charset="0"/>
              <a:ea typeface="Calibri" panose="020F0502020204030204" pitchFamily="34" charset="0"/>
              <a:cs typeface="Times New Roman" panose="02020603050405020304" pitchFamily="18" charset="0"/>
            </a:endParaRPr>
          </a:p>
          <a:p>
            <a:pPr lvl="1" indent="-342900">
              <a:lnSpc>
                <a:spcPct val="107000"/>
              </a:lnSpc>
              <a:spcBef>
                <a:spcPts val="0"/>
              </a:spcBef>
              <a:buFont typeface="Symbol" panose="05050102010706020507" pitchFamily="18" charset="2"/>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Sacramental information for classes in person and parent’s meeting.</a:t>
            </a:r>
          </a:p>
          <a:p>
            <a:pPr lvl="1" indent="-342900">
              <a:lnSpc>
                <a:spcPct val="107000"/>
              </a:lnSpc>
              <a:spcBef>
                <a:spcPts val="0"/>
              </a:spcBef>
              <a:buFont typeface="Symbol" panose="05050102010706020507" pitchFamily="18" charset="2"/>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Tips for Parents forming Faith at home with children in different grades.</a:t>
            </a:r>
          </a:p>
          <a:p>
            <a:pPr lvl="1" indent="-342900">
              <a:lnSpc>
                <a:spcPct val="107000"/>
              </a:lnSpc>
              <a:spcBef>
                <a:spcPts val="0"/>
              </a:spcBef>
              <a:spcAft>
                <a:spcPts val="800"/>
              </a:spcAft>
              <a:buFont typeface="Symbol" panose="05050102010706020507" pitchFamily="18" charset="2"/>
              <a:buChar char=""/>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The link also provides Sunday Connection Readings for all year around following your child’s grade. You will find Readings and Background for Grades 1-3, 4-6 and 7-8.</a:t>
            </a:r>
          </a:p>
          <a:p>
            <a:pPr marL="0" marR="0" indent="0">
              <a:lnSpc>
                <a:spcPct val="107000"/>
              </a:lnSpc>
              <a:spcBef>
                <a:spcPts val="0"/>
              </a:spcBef>
              <a:spcAft>
                <a:spcPts val="800"/>
              </a:spcAft>
              <a:buNone/>
            </a:pPr>
            <a:r>
              <a:rPr lang="en-US" dirty="0">
                <a:effectLst/>
                <a:latin typeface="Comic Sans MS" panose="030F0702030302020204" pitchFamily="66"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dirty="0">
                <a:effectLst/>
                <a:latin typeface="Comic Sans MS" panose="030F0702030302020204" pitchFamily="66" charset="0"/>
                <a:ea typeface="Calibri" panose="020F0502020204030204" pitchFamily="34" charset="0"/>
                <a:cs typeface="Times New Roman" panose="02020603050405020304" pitchFamily="18" charset="0"/>
              </a:rPr>
              <a:t> It is hoped that you and the family will take advantage of this tool to prepare for each Sunday Mass, as a family. Inserted, is a link: “Praying as a Family” from Loyola press.</a:t>
            </a:r>
          </a:p>
          <a:p>
            <a:endParaRPr lang="en-US" dirty="0"/>
          </a:p>
        </p:txBody>
      </p:sp>
    </p:spTree>
    <p:extLst>
      <p:ext uri="{BB962C8B-B14F-4D97-AF65-F5344CB8AC3E}">
        <p14:creationId xmlns:p14="http://schemas.microsoft.com/office/powerpoint/2010/main" val="2930162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458B4-C409-403D-A219-73B3A5E0CE66}"/>
              </a:ext>
            </a:extLst>
          </p:cNvPr>
          <p:cNvSpPr>
            <a:spLocks noGrp="1"/>
          </p:cNvSpPr>
          <p:nvPr>
            <p:ph type="title"/>
          </p:nvPr>
        </p:nvSpPr>
        <p:spPr/>
        <p:txBody>
          <a:bodyPr/>
          <a:lstStyle/>
          <a:p>
            <a:pPr algn="ctr"/>
            <a:r>
              <a:rPr lang="en-US" b="1" dirty="0">
                <a:latin typeface="Comic Sans MS" panose="030F0702030302020204" pitchFamily="66" charset="0"/>
              </a:rPr>
              <a:t>Important Parent Message</a:t>
            </a:r>
          </a:p>
        </p:txBody>
      </p:sp>
      <p:sp>
        <p:nvSpPr>
          <p:cNvPr id="3" name="Content Placeholder 2">
            <a:extLst>
              <a:ext uri="{FF2B5EF4-FFF2-40B4-BE49-F238E27FC236}">
                <a16:creationId xmlns:a16="http://schemas.microsoft.com/office/drawing/2014/main" id="{40EF587F-906A-4949-8A7A-D60023F8B728}"/>
              </a:ext>
            </a:extLst>
          </p:cNvPr>
          <p:cNvSpPr>
            <a:spLocks noGrp="1"/>
          </p:cNvSpPr>
          <p:nvPr>
            <p:ph idx="1"/>
          </p:nvPr>
        </p:nvSpPr>
        <p:spPr/>
        <p:txBody>
          <a:bodyPr>
            <a:normAutofit fontScale="92500" lnSpcReduction="20000"/>
          </a:bodyPr>
          <a:lstStyle/>
          <a:p>
            <a:pPr marL="0" marR="0">
              <a:lnSpc>
                <a:spcPct val="107000"/>
              </a:lnSpc>
              <a:spcBef>
                <a:spcPts val="0"/>
              </a:spcBef>
              <a:spcAft>
                <a:spcPts val="800"/>
              </a:spcAft>
            </a:pPr>
            <a:r>
              <a:rPr lang="en-US" sz="2800" dirty="0">
                <a:effectLst/>
                <a:latin typeface="Comic Sans MS" panose="030F0702030302020204" pitchFamily="66" charset="0"/>
                <a:ea typeface="Calibri" panose="020F0502020204030204" pitchFamily="34" charset="0"/>
                <a:cs typeface="Times New Roman" panose="02020603050405020304" pitchFamily="18" charset="0"/>
              </a:rPr>
              <a:t>Parents! The following is a Very Important information This year YOU will be teaching “</a:t>
            </a:r>
            <a:r>
              <a:rPr lang="en-US" sz="2800" b="1" dirty="0">
                <a:effectLst/>
                <a:latin typeface="Comic Sans MS" panose="030F0702030302020204" pitchFamily="66" charset="0"/>
                <a:ea typeface="Calibri" panose="020F0502020204030204" pitchFamily="34" charset="0"/>
                <a:cs typeface="Times New Roman" panose="02020603050405020304" pitchFamily="18" charset="0"/>
              </a:rPr>
              <a:t>Child Lures</a:t>
            </a:r>
            <a:r>
              <a:rPr lang="en-US" sz="2800" dirty="0">
                <a:effectLst/>
                <a:latin typeface="Comic Sans MS" panose="030F0702030302020204" pitchFamily="66" charset="0"/>
                <a:ea typeface="Calibri" panose="020F0502020204030204" pitchFamily="34" charset="0"/>
                <a:cs typeface="Times New Roman" panose="02020603050405020304" pitchFamily="18" charset="0"/>
              </a:rPr>
              <a:t>” for your children that is provided under the </a:t>
            </a:r>
            <a:r>
              <a:rPr lang="en-US" sz="2800" u="sng" dirty="0">
                <a:effectLst/>
                <a:latin typeface="Comic Sans MS" panose="030F0702030302020204" pitchFamily="66" charset="0"/>
                <a:ea typeface="Calibri" panose="020F0502020204030204" pitchFamily="34" charset="0"/>
                <a:cs typeface="Times New Roman" panose="02020603050405020304" pitchFamily="18" charset="0"/>
              </a:rPr>
              <a:t>parent’s link.</a:t>
            </a:r>
          </a:p>
          <a:p>
            <a:pPr marL="0" marR="0">
              <a:lnSpc>
                <a:spcPct val="107000"/>
              </a:lnSpc>
              <a:spcBef>
                <a:spcPts val="0"/>
              </a:spcBef>
              <a:spcAft>
                <a:spcPts val="800"/>
              </a:spcAft>
            </a:pPr>
            <a:endParaRPr lang="en-US" sz="2800" u="sng" dirty="0">
              <a:latin typeface="Comic Sans MS" panose="030F0702030302020204" pitchFamily="66"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800" u="sng"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omic Sans MS" panose="030F0702030302020204" pitchFamily="66" charset="0"/>
                <a:ea typeface="Calibri" panose="020F0502020204030204" pitchFamily="34" charset="0"/>
                <a:cs typeface="Times New Roman" panose="02020603050405020304" pitchFamily="18" charset="0"/>
              </a:rPr>
              <a:t>Levels 1 through 8 the PGC courses for the youth. Please know that all year around those lessons will be available at the PREP website.</a:t>
            </a:r>
          </a:p>
          <a:p>
            <a:pPr marL="0" indent="0">
              <a:buNone/>
            </a:pPr>
            <a:endParaRPr lang="en-US" dirty="0"/>
          </a:p>
        </p:txBody>
      </p:sp>
    </p:spTree>
    <p:extLst>
      <p:ext uri="{BB962C8B-B14F-4D97-AF65-F5344CB8AC3E}">
        <p14:creationId xmlns:p14="http://schemas.microsoft.com/office/powerpoint/2010/main" val="1442709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5320F-0B7C-4CE0-B461-5F549762FC04}"/>
              </a:ext>
            </a:extLst>
          </p:cNvPr>
          <p:cNvSpPr>
            <a:spLocks noGrp="1"/>
          </p:cNvSpPr>
          <p:nvPr>
            <p:ph type="title"/>
          </p:nvPr>
        </p:nvSpPr>
        <p:spPr/>
        <p:txBody>
          <a:bodyPr/>
          <a:lstStyle/>
          <a:p>
            <a:pPr algn="ctr"/>
            <a:r>
              <a:rPr lang="en-US" b="1" dirty="0">
                <a:latin typeface="Comic Sans MS" panose="030F0702030302020204" pitchFamily="66" charset="0"/>
              </a:rPr>
              <a:t>PREP Curriculum 2020-2021</a:t>
            </a:r>
          </a:p>
        </p:txBody>
      </p:sp>
      <p:sp>
        <p:nvSpPr>
          <p:cNvPr id="3" name="Content Placeholder 2">
            <a:extLst>
              <a:ext uri="{FF2B5EF4-FFF2-40B4-BE49-F238E27FC236}">
                <a16:creationId xmlns:a16="http://schemas.microsoft.com/office/drawing/2014/main" id="{1983F1EB-ECF0-4E67-9B3C-AEAEFFB1206B}"/>
              </a:ext>
            </a:extLst>
          </p:cNvPr>
          <p:cNvSpPr>
            <a:spLocks noGrp="1"/>
          </p:cNvSpPr>
          <p:nvPr>
            <p:ph idx="1"/>
          </p:nvPr>
        </p:nvSpPr>
        <p:spPr/>
        <p:txBody>
          <a:bodyPr>
            <a:normAutofit fontScale="85000" lnSpcReduction="10000"/>
          </a:bodyPr>
          <a:lstStyle/>
          <a:p>
            <a:pPr marL="0" marR="0">
              <a:lnSpc>
                <a:spcPct val="107000"/>
              </a:lnSpc>
              <a:spcBef>
                <a:spcPts val="0"/>
              </a:spcBef>
              <a:spcAft>
                <a:spcPts val="800"/>
              </a:spcAft>
            </a:pPr>
            <a:r>
              <a:rPr lang="en-US" sz="1900" dirty="0">
                <a:effectLst/>
                <a:latin typeface="Comic Sans MS" panose="030F0702030302020204" pitchFamily="66" charset="0"/>
                <a:ea typeface="Calibri" panose="020F0502020204030204" pitchFamily="34" charset="0"/>
                <a:cs typeface="Times New Roman" panose="02020603050405020304" pitchFamily="18" charset="0"/>
              </a:rPr>
              <a:t>This year PREP will be using the curriculum: </a:t>
            </a:r>
            <a:r>
              <a:rPr lang="en-US" sz="1900" b="1" dirty="0">
                <a:effectLst/>
                <a:latin typeface="Comic Sans MS" panose="030F0702030302020204" pitchFamily="66" charset="0"/>
                <a:ea typeface="Calibri" panose="020F0502020204030204" pitchFamily="34" charset="0"/>
                <a:cs typeface="Times New Roman" panose="02020603050405020304" pitchFamily="18" charset="0"/>
              </a:rPr>
              <a:t>Christ Our Life</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 from Loyola Press for the levels 1,2,4,5 and 6. Inside of your child’s book cover (front and back) you will find important traditional prayers for them to learn during the course of the year.</a:t>
            </a:r>
          </a:p>
          <a:p>
            <a:pPr marL="0" marR="0">
              <a:lnSpc>
                <a:spcPct val="107000"/>
              </a:lnSpc>
              <a:spcBef>
                <a:spcPts val="0"/>
              </a:spcBef>
              <a:spcAft>
                <a:spcPts val="800"/>
              </a:spcAft>
            </a:pPr>
            <a:endParaRPr lang="en-US" sz="19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dirty="0">
                <a:effectLst/>
                <a:latin typeface="Comic Sans MS" panose="030F0702030302020204" pitchFamily="66" charset="0"/>
                <a:ea typeface="Calibri" panose="020F0502020204030204" pitchFamily="34" charset="0"/>
                <a:cs typeface="Times New Roman" panose="02020603050405020304" pitchFamily="18" charset="0"/>
              </a:rPr>
              <a:t>This year, Loyola Press was selected because it offers more activities for our children. For example, </a:t>
            </a:r>
            <a:r>
              <a:rPr lang="en-US" sz="1900" b="1" dirty="0">
                <a:effectLst/>
                <a:latin typeface="Comic Sans MS" panose="030F0702030302020204" pitchFamily="66" charset="0"/>
                <a:ea typeface="Calibri" panose="020F0502020204030204" pitchFamily="34" charset="0"/>
                <a:cs typeface="Times New Roman" panose="02020603050405020304" pitchFamily="18" charset="0"/>
              </a:rPr>
              <a:t>Interactive Chapters Review</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 </a:t>
            </a:r>
            <a:r>
              <a:rPr lang="en-US" sz="1900" b="1" dirty="0">
                <a:effectLst/>
                <a:latin typeface="Comic Sans MS" panose="030F0702030302020204" pitchFamily="66" charset="0"/>
                <a:ea typeface="Calibri" panose="020F0502020204030204" pitchFamily="34" charset="0"/>
                <a:cs typeface="Times New Roman" panose="02020603050405020304" pitchFamily="18" charset="0"/>
              </a:rPr>
              <a:t>Stump the Shepherd </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game and </a:t>
            </a:r>
            <a:r>
              <a:rPr lang="en-US" sz="1900" b="1" dirty="0" err="1">
                <a:effectLst/>
                <a:latin typeface="Comic Sans MS" panose="030F0702030302020204" pitchFamily="66" charset="0"/>
                <a:ea typeface="Calibri" panose="020F0502020204030204" pitchFamily="34" charset="0"/>
                <a:cs typeface="Times New Roman" panose="02020603050405020304" pitchFamily="18" charset="0"/>
              </a:rPr>
              <a:t>Wanderlight</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 an immersive, digital Catholic Faith formation Game.</a:t>
            </a:r>
          </a:p>
          <a:p>
            <a:pPr marL="0" marR="0">
              <a:lnSpc>
                <a:spcPct val="107000"/>
              </a:lnSpc>
              <a:spcBef>
                <a:spcPts val="0"/>
              </a:spcBef>
              <a:spcAft>
                <a:spcPts val="800"/>
              </a:spcAft>
            </a:pPr>
            <a:endParaRPr lang="en-US" sz="19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dirty="0">
                <a:effectLst/>
                <a:latin typeface="Comic Sans MS" panose="030F0702030302020204" pitchFamily="66" charset="0"/>
                <a:ea typeface="Calibri" panose="020F0502020204030204" pitchFamily="34" charset="0"/>
                <a:cs typeface="Times New Roman" panose="02020603050405020304" pitchFamily="18" charset="0"/>
              </a:rPr>
              <a:t>For students in Level 3 and 7 they will use the </a:t>
            </a:r>
            <a:r>
              <a:rPr lang="en-US" sz="1900" b="1" dirty="0">
                <a:effectLst/>
                <a:latin typeface="Comic Sans MS" panose="030F0702030302020204" pitchFamily="66" charset="0"/>
                <a:ea typeface="Calibri" panose="020F0502020204030204" pitchFamily="34" charset="0"/>
                <a:cs typeface="Times New Roman" panose="02020603050405020304" pitchFamily="18" charset="0"/>
              </a:rPr>
              <a:t>Dynamic Catholic</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 curriculum</a:t>
            </a:r>
            <a:r>
              <a:rPr lang="en-US" sz="1900" b="1" dirty="0">
                <a:effectLst/>
                <a:latin typeface="Comic Sans MS" panose="030F0702030302020204" pitchFamily="66" charset="0"/>
                <a:ea typeface="Calibri" panose="020F0502020204030204" pitchFamily="34" charset="0"/>
                <a:cs typeface="Times New Roman" panose="02020603050405020304" pitchFamily="18" charset="0"/>
              </a:rPr>
              <a:t>. Blessed</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 for First Penance, </a:t>
            </a:r>
            <a:r>
              <a:rPr lang="en-US" sz="1900" b="1" dirty="0">
                <a:effectLst/>
                <a:latin typeface="Comic Sans MS" panose="030F0702030302020204" pitchFamily="66" charset="0"/>
                <a:ea typeface="Calibri" panose="020F0502020204030204" pitchFamily="34" charset="0"/>
                <a:cs typeface="Times New Roman" panose="02020603050405020304" pitchFamily="18" charset="0"/>
              </a:rPr>
              <a:t>Blessed</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 for First Communion and </a:t>
            </a:r>
            <a:r>
              <a:rPr lang="en-US" sz="1900" b="1" dirty="0">
                <a:effectLst/>
                <a:latin typeface="Comic Sans MS" panose="030F0702030302020204" pitchFamily="66" charset="0"/>
                <a:ea typeface="Calibri" panose="020F0502020204030204" pitchFamily="34" charset="0"/>
                <a:cs typeface="Times New Roman" panose="02020603050405020304" pitchFamily="18" charset="0"/>
              </a:rPr>
              <a:t>Decision Point</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 for Confirmation. Students will have animated films to captivate theirs hearts and minds and bring the story of God’s love and mercy to life. Prayers will be provided to your child. These prayers they will need to learn for their sacramental year.</a:t>
            </a:r>
          </a:p>
          <a:p>
            <a:endParaRPr lang="en-US" dirty="0"/>
          </a:p>
        </p:txBody>
      </p:sp>
    </p:spTree>
    <p:extLst>
      <p:ext uri="{BB962C8B-B14F-4D97-AF65-F5344CB8AC3E}">
        <p14:creationId xmlns:p14="http://schemas.microsoft.com/office/powerpoint/2010/main" val="1194037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16129-3A6E-4C30-8F71-FA750B81B743}"/>
              </a:ext>
            </a:extLst>
          </p:cNvPr>
          <p:cNvSpPr>
            <a:spLocks noGrp="1"/>
          </p:cNvSpPr>
          <p:nvPr>
            <p:ph type="title"/>
          </p:nvPr>
        </p:nvSpPr>
        <p:spPr/>
        <p:txBody>
          <a:bodyPr/>
          <a:lstStyle/>
          <a:p>
            <a:pPr algn="ctr"/>
            <a:r>
              <a:rPr lang="en-US" b="1" dirty="0">
                <a:latin typeface="Comic Sans MS" panose="030F0702030302020204" pitchFamily="66" charset="0"/>
              </a:rPr>
              <a:t>CYO Religious Award</a:t>
            </a:r>
          </a:p>
        </p:txBody>
      </p:sp>
      <p:sp>
        <p:nvSpPr>
          <p:cNvPr id="3" name="Content Placeholder 2">
            <a:extLst>
              <a:ext uri="{FF2B5EF4-FFF2-40B4-BE49-F238E27FC236}">
                <a16:creationId xmlns:a16="http://schemas.microsoft.com/office/drawing/2014/main" id="{52B3B9A2-38AC-431E-B691-55D07616B74D}"/>
              </a:ext>
            </a:extLst>
          </p:cNvPr>
          <p:cNvSpPr>
            <a:spLocks noGrp="1"/>
          </p:cNvSpPr>
          <p:nvPr>
            <p:ph idx="1"/>
          </p:nvPr>
        </p:nvSpPr>
        <p:spPr/>
        <p:txBody>
          <a:bodyPr/>
          <a:lstStyle/>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All Students, in our PREP programs, will have the option to participate in the </a:t>
            </a:r>
            <a:r>
              <a:rPr lang="en-US" sz="1800" b="1" dirty="0">
                <a:effectLst/>
                <a:latin typeface="Comic Sans MS" panose="030F0702030302020204" pitchFamily="66" charset="0"/>
                <a:ea typeface="Calibri" panose="020F0502020204030204" pitchFamily="34" charset="0"/>
                <a:cs typeface="Times New Roman" panose="02020603050405020304" pitchFamily="18" charset="0"/>
              </a:rPr>
              <a:t>CYO Religious Award</a:t>
            </a:r>
            <a:r>
              <a:rPr lang="en-US" sz="1800" dirty="0">
                <a:effectLst/>
                <a:latin typeface="Comic Sans MS" panose="030F0702030302020204" pitchFamily="66" charset="0"/>
                <a:ea typeface="Calibri" panose="020F0502020204030204" pitchFamily="34" charset="0"/>
                <a:cs typeface="Times New Roman" panose="02020603050405020304" pitchFamily="18" charset="0"/>
              </a:rPr>
              <a:t> for Levels 3 through 7. If your child chooses to do and extra steps toward their knowledge of our Catholic Faith, they will be awarded with a Diocesan Certificate and a trophy at the end of the school year. </a:t>
            </a:r>
          </a:p>
          <a:p>
            <a:pPr marL="0" marR="0">
              <a:lnSpc>
                <a:spcPct val="107000"/>
              </a:lnSpc>
              <a:spcBef>
                <a:spcPts val="0"/>
              </a:spcBef>
              <a:spcAft>
                <a:spcPts val="800"/>
              </a:spcAft>
            </a:pPr>
            <a:endParaRPr lang="en-US" dirty="0">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Please read the guidelines to better help your child achieve this special award.</a:t>
            </a:r>
          </a:p>
          <a:p>
            <a:pPr marL="0" marR="0">
              <a:lnSpc>
                <a:spcPct val="107000"/>
              </a:lnSpc>
              <a:spcBef>
                <a:spcPts val="0"/>
              </a:spcBef>
              <a:spcAft>
                <a:spcPts val="800"/>
              </a:spcAft>
            </a:pPr>
            <a:endParaRPr lang="en-US" sz="18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rPr>
              <a:t>Please if you have any questions… do not hesitate to send me an email:</a:t>
            </a:r>
          </a:p>
          <a:p>
            <a:pPr marL="0" marR="0">
              <a:lnSpc>
                <a:spcPct val="107000"/>
              </a:lnSpc>
              <a:spcBef>
                <a:spcPts val="0"/>
              </a:spcBef>
              <a:spcAft>
                <a:spcPts val="800"/>
              </a:spcAft>
            </a:pPr>
            <a:endParaRPr lang="en-US" sz="18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mic Sans MS" panose="030F0702030302020204" pitchFamily="66" charset="0"/>
                <a:ea typeface="Calibri" panose="020F0502020204030204" pitchFamily="34" charset="0"/>
                <a:cs typeface="Times New Roman" panose="02020603050405020304" pitchFamily="18" charset="0"/>
                <a:hlinkClick r:id="rId2"/>
              </a:rPr>
              <a:t>stbenedictprepcgs@gmail.com</a:t>
            </a:r>
            <a:endParaRPr lang="en-US" sz="18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8560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A2323-1D9E-4B89-90F4-E87C15FF087A}"/>
              </a:ext>
            </a:extLst>
          </p:cNvPr>
          <p:cNvSpPr>
            <a:spLocks noGrp="1"/>
          </p:cNvSpPr>
          <p:nvPr>
            <p:ph type="title"/>
          </p:nvPr>
        </p:nvSpPr>
        <p:spPr/>
        <p:txBody>
          <a:bodyPr/>
          <a:lstStyle/>
          <a:p>
            <a:pPr algn="ctr"/>
            <a:r>
              <a:rPr lang="en-US" b="1" dirty="0">
                <a:latin typeface="Comic Sans MS" panose="030F0702030302020204" pitchFamily="66" charset="0"/>
              </a:rPr>
              <a:t>Closing Pray and Salutation</a:t>
            </a:r>
          </a:p>
        </p:txBody>
      </p:sp>
      <p:sp>
        <p:nvSpPr>
          <p:cNvPr id="3" name="Content Placeholder 2">
            <a:extLst>
              <a:ext uri="{FF2B5EF4-FFF2-40B4-BE49-F238E27FC236}">
                <a16:creationId xmlns:a16="http://schemas.microsoft.com/office/drawing/2014/main" id="{6C90E3D0-D80F-4BFC-A0F1-B0D5BA73DFEC}"/>
              </a:ext>
            </a:extLst>
          </p:cNvPr>
          <p:cNvSpPr>
            <a:spLocks noGrp="1"/>
          </p:cNvSpPr>
          <p:nvPr>
            <p:ph idx="1"/>
          </p:nvPr>
        </p:nvSpPr>
        <p:spPr/>
        <p:txBody>
          <a:bodyPr>
            <a:normAutofit fontScale="92500" lnSpcReduction="20000"/>
          </a:bodyPr>
          <a:lstStyle/>
          <a:p>
            <a:pPr marL="0" marR="0">
              <a:lnSpc>
                <a:spcPct val="107000"/>
              </a:lnSpc>
              <a:spcBef>
                <a:spcPts val="0"/>
              </a:spcBef>
              <a:spcAft>
                <a:spcPts val="800"/>
              </a:spcAft>
            </a:pPr>
            <a:r>
              <a:rPr lang="en-US" sz="1900" dirty="0">
                <a:effectLst/>
                <a:latin typeface="Comic Sans MS" panose="030F0702030302020204" pitchFamily="66" charset="0"/>
                <a:ea typeface="Calibri" panose="020F0502020204030204" pitchFamily="34" charset="0"/>
                <a:cs typeface="Times New Roman" panose="02020603050405020304" pitchFamily="18" charset="0"/>
              </a:rPr>
              <a:t>(In </a:t>
            </a:r>
            <a:r>
              <a:rPr lang="en-US" sz="1900" dirty="0">
                <a:latin typeface="Comic Sans MS" panose="030F0702030302020204" pitchFamily="66" charset="0"/>
                <a:ea typeface="Calibri" panose="020F0502020204030204" pitchFamily="34" charset="0"/>
                <a:cs typeface="Times New Roman" panose="02020603050405020304" pitchFamily="18" charset="0"/>
              </a:rPr>
              <a:t>the name of the Father…) </a:t>
            </a:r>
            <a:r>
              <a:rPr lang="en-US" sz="1900" dirty="0">
                <a:effectLst/>
                <a:latin typeface="Comic Sans MS" panose="030F0702030302020204" pitchFamily="66" charset="0"/>
                <a:ea typeface="Calibri" panose="020F0502020204030204" pitchFamily="34" charset="0"/>
                <a:cs typeface="Times New Roman" panose="02020603050405020304" pitchFamily="18" charset="0"/>
              </a:rPr>
              <a:t>I pray that your family will be safe, healthy and will help your children to be the best version that God made them to be. </a:t>
            </a:r>
          </a:p>
          <a:p>
            <a:pPr marL="0" marR="0">
              <a:lnSpc>
                <a:spcPct val="107000"/>
              </a:lnSpc>
              <a:spcBef>
                <a:spcPts val="0"/>
              </a:spcBef>
              <a:spcAft>
                <a:spcPts val="800"/>
              </a:spcAft>
            </a:pPr>
            <a:endParaRPr lang="en-US" sz="19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dirty="0">
                <a:effectLst/>
                <a:latin typeface="Comic Sans MS" panose="030F0702030302020204" pitchFamily="66" charset="0"/>
                <a:ea typeface="Calibri" panose="020F0502020204030204" pitchFamily="34" charset="0"/>
                <a:cs typeface="Times New Roman" panose="02020603050405020304" pitchFamily="18" charset="0"/>
              </a:rPr>
              <a:t>For this we pray, “Glory be to the Father and to the Son and to the Holy Spirit, as it was in the beginning is now and ever shall be world without end. </a:t>
            </a:r>
          </a:p>
          <a:p>
            <a:pPr marL="0" marR="0">
              <a:lnSpc>
                <a:spcPct val="107000"/>
              </a:lnSpc>
              <a:spcBef>
                <a:spcPts val="0"/>
              </a:spcBef>
              <a:spcAft>
                <a:spcPts val="800"/>
              </a:spcAft>
            </a:pPr>
            <a:endParaRPr lang="en-US" sz="1900" dirty="0">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dirty="0">
                <a:effectLst/>
                <a:latin typeface="Comic Sans MS" panose="030F0702030302020204" pitchFamily="66" charset="0"/>
                <a:ea typeface="Calibri" panose="020F0502020204030204" pitchFamily="34" charset="0"/>
                <a:cs typeface="Times New Roman" panose="02020603050405020304" pitchFamily="18" charset="0"/>
              </a:rPr>
              <a:t>Amen. (In the name of the of the Father…)</a:t>
            </a:r>
          </a:p>
          <a:p>
            <a:pPr marL="0" marR="0">
              <a:lnSpc>
                <a:spcPct val="107000"/>
              </a:lnSpc>
              <a:spcBef>
                <a:spcPts val="0"/>
              </a:spcBef>
              <a:spcAft>
                <a:spcPts val="800"/>
              </a:spcAft>
            </a:pPr>
            <a:endParaRPr lang="en-US" sz="19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dirty="0">
                <a:effectLst/>
                <a:latin typeface="Comic Sans MS" panose="030F0702030302020204" pitchFamily="66" charset="0"/>
                <a:ea typeface="Calibri" panose="020F0502020204030204" pitchFamily="34" charset="0"/>
                <a:cs typeface="Times New Roman" panose="02020603050405020304" pitchFamily="18" charset="0"/>
              </a:rPr>
              <a:t>Have a blessed school year PREP family!</a:t>
            </a:r>
          </a:p>
          <a:p>
            <a:pPr marL="0" marR="0">
              <a:lnSpc>
                <a:spcPct val="107000"/>
              </a:lnSpc>
              <a:spcBef>
                <a:spcPts val="0"/>
              </a:spcBef>
              <a:spcAft>
                <a:spcPts val="800"/>
              </a:spcAft>
            </a:pPr>
            <a:endParaRPr lang="en-US" sz="1900" dirty="0">
              <a:effectLst/>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dirty="0">
                <a:effectLst/>
                <a:latin typeface="Comic Sans MS" panose="030F0702030302020204" pitchFamily="66" charset="0"/>
                <a:ea typeface="Calibri" panose="020F0502020204030204" pitchFamily="34" charset="0"/>
                <a:cs typeface="Times New Roman" panose="02020603050405020304" pitchFamily="18" charset="0"/>
              </a:rPr>
              <a:t>Valerie Christo, DRE</a:t>
            </a:r>
          </a:p>
          <a:p>
            <a:endParaRPr lang="en-US" dirty="0"/>
          </a:p>
        </p:txBody>
      </p:sp>
    </p:spTree>
    <p:extLst>
      <p:ext uri="{BB962C8B-B14F-4D97-AF65-F5344CB8AC3E}">
        <p14:creationId xmlns:p14="http://schemas.microsoft.com/office/powerpoint/2010/main" val="112215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C9C6B-B515-4683-9E3E-B7A9ABA509FC}"/>
              </a:ext>
            </a:extLst>
          </p:cNvPr>
          <p:cNvSpPr>
            <a:spLocks noGrp="1"/>
          </p:cNvSpPr>
          <p:nvPr>
            <p:ph type="title"/>
          </p:nvPr>
        </p:nvSpPr>
        <p:spPr/>
        <p:txBody>
          <a:bodyPr>
            <a:normAutofit/>
          </a:bodyPr>
          <a:lstStyle/>
          <a:p>
            <a:pPr algn="ctr"/>
            <a:r>
              <a:rPr lang="en-US" sz="3200" b="1" dirty="0">
                <a:effectLst/>
                <a:latin typeface="Comic Sans MS" panose="030F0702030302020204" pitchFamily="66" charset="0"/>
                <a:ea typeface="Calibri" panose="020F0502020204030204" pitchFamily="34" charset="0"/>
                <a:cs typeface="Times New Roman" panose="02020603050405020304" pitchFamily="18" charset="0"/>
              </a:rPr>
              <a:t>Hello Parents!</a:t>
            </a:r>
            <a:br>
              <a:rPr lang="en-US" sz="3200" b="1" dirty="0">
                <a:effectLst/>
                <a:latin typeface="Comic Sans MS" panose="030F0702030302020204" pitchFamily="66" charset="0"/>
                <a:ea typeface="Calibri" panose="020F0502020204030204" pitchFamily="34" charset="0"/>
                <a:cs typeface="Times New Roman" panose="02020603050405020304" pitchFamily="18" charset="0"/>
              </a:rPr>
            </a:br>
            <a:endParaRPr lang="en-US" sz="3200"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803B0B96-4E7D-4D2F-968E-BEF57F32E95C}"/>
              </a:ext>
            </a:extLst>
          </p:cNvPr>
          <p:cNvSpPr>
            <a:spLocks noGrp="1"/>
          </p:cNvSpPr>
          <p:nvPr>
            <p:ph idx="1"/>
          </p:nvPr>
        </p:nvSpPr>
        <p:spPr/>
        <p:txBody>
          <a:bodyPr/>
          <a:lstStyle/>
          <a:p>
            <a:r>
              <a:rPr lang="en-US" sz="2400" dirty="0">
                <a:effectLst/>
                <a:latin typeface="Comic Sans MS" panose="030F0702030302020204" pitchFamily="66" charset="0"/>
                <a:ea typeface="Calibri" panose="020F0502020204030204" pitchFamily="34" charset="0"/>
              </a:rPr>
              <a:t>Welcome to St. Benedict PREP online for the year 2020-2021! </a:t>
            </a:r>
          </a:p>
          <a:p>
            <a:endParaRPr lang="en-US" sz="2400" dirty="0">
              <a:effectLst/>
              <a:latin typeface="Comic Sans MS" panose="030F0702030302020204" pitchFamily="66" charset="0"/>
              <a:ea typeface="Calibri" panose="020F0502020204030204" pitchFamily="34" charset="0"/>
            </a:endParaRPr>
          </a:p>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Our parish chose to go online for this school year due to the pandemic Covid-19. </a:t>
            </a:r>
          </a:p>
          <a:p>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Online classes seem to be the safest way for everyone, students, and teachers and staff. </a:t>
            </a:r>
          </a:p>
          <a:p>
            <a:endParaRPr lang="en-US" dirty="0"/>
          </a:p>
        </p:txBody>
      </p:sp>
    </p:spTree>
    <p:extLst>
      <p:ext uri="{BB962C8B-B14F-4D97-AF65-F5344CB8AC3E}">
        <p14:creationId xmlns:p14="http://schemas.microsoft.com/office/powerpoint/2010/main" val="2900203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257B-B249-44C1-BB38-2539DBBE0C05}"/>
              </a:ext>
            </a:extLst>
          </p:cNvPr>
          <p:cNvSpPr>
            <a:spLocks noGrp="1"/>
          </p:cNvSpPr>
          <p:nvPr>
            <p:ph type="title"/>
          </p:nvPr>
        </p:nvSpPr>
        <p:spPr/>
        <p:txBody>
          <a:bodyPr/>
          <a:lstStyle/>
          <a:p>
            <a:r>
              <a:rPr lang="en-US" sz="3600" b="1" dirty="0">
                <a:effectLst/>
                <a:latin typeface="Comic Sans MS" panose="030F0702030302020204" pitchFamily="66" charset="0"/>
                <a:ea typeface="Calibri" panose="020F0502020204030204" pitchFamily="34" charset="0"/>
                <a:cs typeface="Times New Roman" panose="02020603050405020304" pitchFamily="18" charset="0"/>
              </a:rPr>
              <a:t>I would like to introduce myself.</a:t>
            </a:r>
            <a:endParaRPr lang="en-US"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F90EECC0-F1A9-4E2A-9819-F2FB00225B55}"/>
              </a:ext>
            </a:extLst>
          </p:cNvPr>
          <p:cNvSpPr>
            <a:spLocks noGrp="1"/>
          </p:cNvSpPr>
          <p:nvPr>
            <p:ph idx="1"/>
          </p:nvPr>
        </p:nvSpPr>
        <p:spPr/>
        <p:txBody>
          <a:bodyPr/>
          <a:lstStyle/>
          <a:p>
            <a:r>
              <a:rPr lang="en-US" dirty="0">
                <a:effectLst/>
                <a:latin typeface="Comic Sans MS" panose="030F0702030302020204" pitchFamily="66" charset="0"/>
                <a:ea typeface="Calibri" panose="020F0502020204030204" pitchFamily="34" charset="0"/>
                <a:cs typeface="Times New Roman" panose="02020603050405020304" pitchFamily="18" charset="0"/>
              </a:rPr>
              <a:t>For those who do not know me, I am Valerie Christo </a:t>
            </a:r>
          </a:p>
          <a:p>
            <a:r>
              <a:rPr lang="en-US" dirty="0">
                <a:effectLst/>
                <a:latin typeface="Comic Sans MS" panose="030F0702030302020204" pitchFamily="66" charset="0"/>
                <a:ea typeface="Calibri" panose="020F0502020204030204" pitchFamily="34" charset="0"/>
                <a:cs typeface="Times New Roman" panose="02020603050405020304" pitchFamily="18" charset="0"/>
              </a:rPr>
              <a:t>Director of Religious Education (DRE) here at Saint Benedict for the past 27 years and the DRE at Sacred Heart Church for the past 25 years.</a:t>
            </a:r>
          </a:p>
          <a:p>
            <a:r>
              <a:rPr lang="en-US" dirty="0">
                <a:effectLst/>
                <a:latin typeface="Comic Sans MS" panose="030F0702030302020204" pitchFamily="66" charset="0"/>
                <a:ea typeface="Calibri" panose="020F0502020204030204" pitchFamily="34" charset="0"/>
                <a:cs typeface="Times New Roman" panose="02020603050405020304" pitchFamily="18" charset="0"/>
              </a:rPr>
              <a:t>I am originally from Brazil, Rio de Janeiro, was blessed to live in Italy and attended the Pontifical University in Rome, and graduate from Gregorian University in Theology. </a:t>
            </a:r>
          </a:p>
          <a:p>
            <a:r>
              <a:rPr lang="en-US" dirty="0">
                <a:effectLst/>
                <a:latin typeface="Comic Sans MS" panose="030F0702030302020204" pitchFamily="66" charset="0"/>
                <a:ea typeface="Calibri" panose="020F0502020204030204" pitchFamily="34" charset="0"/>
                <a:cs typeface="Times New Roman" panose="02020603050405020304" pitchFamily="18" charset="0"/>
              </a:rPr>
              <a:t>I taught religion in a catholic school in Naples for a couple of years before coming to the USA and have been here since 1993.  English is my fourth language, and I am proud to hold dual citizenship, Brazil, and USA. </a:t>
            </a:r>
          </a:p>
          <a:p>
            <a:r>
              <a:rPr lang="en-US" dirty="0">
                <a:effectLst/>
                <a:latin typeface="Comic Sans MS" panose="030F0702030302020204" pitchFamily="66" charset="0"/>
                <a:ea typeface="Calibri" panose="020F0502020204030204" pitchFamily="34" charset="0"/>
                <a:cs typeface="Times New Roman" panose="02020603050405020304" pitchFamily="18" charset="0"/>
              </a:rPr>
              <a:t>I am happily married to a wonderful husband and I have a son who became a Marine just the day that we will never forget, March 13, 2020.</a:t>
            </a:r>
          </a:p>
          <a:p>
            <a:endParaRPr lang="en-US" dirty="0"/>
          </a:p>
        </p:txBody>
      </p:sp>
    </p:spTree>
    <p:extLst>
      <p:ext uri="{BB962C8B-B14F-4D97-AF65-F5344CB8AC3E}">
        <p14:creationId xmlns:p14="http://schemas.microsoft.com/office/powerpoint/2010/main" val="103154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E6F08-B4D0-4598-90C1-D840C370C8AC}"/>
              </a:ext>
            </a:extLst>
          </p:cNvPr>
          <p:cNvSpPr>
            <a:spLocks noGrp="1"/>
          </p:cNvSpPr>
          <p:nvPr>
            <p:ph type="title"/>
          </p:nvPr>
        </p:nvSpPr>
        <p:spPr/>
        <p:txBody>
          <a:bodyPr>
            <a:normAutofit fontScale="90000"/>
          </a:bodyPr>
          <a:lstStyle/>
          <a:p>
            <a:r>
              <a:rPr lang="en-US" sz="3600" b="1" dirty="0">
                <a:effectLst/>
                <a:latin typeface="Comic Sans MS" panose="030F0702030302020204" pitchFamily="66" charset="0"/>
                <a:ea typeface="Calibri" panose="020F0502020204030204" pitchFamily="34" charset="0"/>
                <a:cs typeface="Times New Roman" panose="02020603050405020304" pitchFamily="18" charset="0"/>
              </a:rPr>
              <a:t>Now that you know a little bit about me.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31600AF-6178-4AB4-B1E4-9CDB0F140B1F}"/>
              </a:ext>
            </a:extLst>
          </p:cNvPr>
          <p:cNvSpPr>
            <a:spLocks noGrp="1"/>
          </p:cNvSpPr>
          <p:nvPr>
            <p:ph idx="1"/>
          </p:nvPr>
        </p:nvSpPr>
        <p:spPr/>
        <p:txBody>
          <a:bodyPr/>
          <a:lstStyle/>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omic Sans MS" panose="030F0702030302020204" pitchFamily="66" charset="0"/>
                <a:ea typeface="Calibri" panose="020F0502020204030204" pitchFamily="34" charset="0"/>
                <a:cs typeface="Times New Roman" panose="02020603050405020304" pitchFamily="18" charset="0"/>
              </a:rPr>
              <a:t>Let us place ourselves now in God’s presence and pray together for the blessings he may shower upon us during this school year.</a:t>
            </a:r>
          </a:p>
          <a:p>
            <a:r>
              <a:rPr lang="en-US" sz="3200" dirty="0">
                <a:effectLst/>
                <a:latin typeface="Comic Sans MS" panose="030F0702030302020204" pitchFamily="66" charset="0"/>
                <a:ea typeface="Calibri" panose="020F0502020204030204" pitchFamily="34" charset="0"/>
                <a:cs typeface="Times New Roman" panose="02020603050405020304" pitchFamily="18" charset="0"/>
              </a:rPr>
              <a:t> (Spontaneous prayer to follow the beginning of the year prayer.)</a:t>
            </a:r>
          </a:p>
        </p:txBody>
      </p:sp>
    </p:spTree>
    <p:extLst>
      <p:ext uri="{BB962C8B-B14F-4D97-AF65-F5344CB8AC3E}">
        <p14:creationId xmlns:p14="http://schemas.microsoft.com/office/powerpoint/2010/main" val="3462827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83F6-C984-4364-8B50-ADD84AD826F7}"/>
              </a:ext>
            </a:extLst>
          </p:cNvPr>
          <p:cNvSpPr>
            <a:spLocks noGrp="1"/>
          </p:cNvSpPr>
          <p:nvPr>
            <p:ph type="title"/>
          </p:nvPr>
        </p:nvSpPr>
        <p:spPr/>
        <p:txBody>
          <a:bodyPr>
            <a:normAutofit/>
          </a:bodyPr>
          <a:lstStyle/>
          <a:p>
            <a:pPr algn="ctr"/>
            <a:r>
              <a:rPr lang="en-US" b="1" dirty="0">
                <a:effectLst/>
                <a:latin typeface="Arial" panose="020B0604020202020204" pitchFamily="34" charset="0"/>
                <a:ea typeface="Calibri" panose="020F0502020204030204" pitchFamily="34" charset="0"/>
              </a:rPr>
              <a:t>Opening Family Prayer </a:t>
            </a:r>
            <a:endParaRPr lang="en-US" b="1" dirty="0"/>
          </a:p>
        </p:txBody>
      </p:sp>
      <p:sp>
        <p:nvSpPr>
          <p:cNvPr id="3" name="Content Placeholder 2">
            <a:extLst>
              <a:ext uri="{FF2B5EF4-FFF2-40B4-BE49-F238E27FC236}">
                <a16:creationId xmlns:a16="http://schemas.microsoft.com/office/drawing/2014/main" id="{A58A8E32-634C-4C76-B2F7-1018D98BEB46}"/>
              </a:ext>
            </a:extLst>
          </p:cNvPr>
          <p:cNvSpPr>
            <a:spLocks noGrp="1"/>
          </p:cNvSpPr>
          <p:nvPr>
            <p:ph idx="1"/>
          </p:nvPr>
        </p:nvSpPr>
        <p:spPr/>
        <p:txBody>
          <a:bodyPr>
            <a:noAutofit/>
          </a:bodyPr>
          <a:lstStyle/>
          <a:p>
            <a:r>
              <a:rPr lang="en-US" sz="2400" dirty="0">
                <a:effectLst/>
                <a:latin typeface="Arial" panose="020B0604020202020204" pitchFamily="34" charset="0"/>
                <a:ea typeface="Calibri" panose="020F0502020204030204" pitchFamily="34" charset="0"/>
                <a:cs typeface="Times New Roman" panose="02020603050405020304" pitchFamily="18" charset="0"/>
              </a:rPr>
              <a:t>(In the name of the Father …) O God, we long to know you and to love you, but the busyness of life often gets in the way. </a:t>
            </a:r>
          </a:p>
          <a:p>
            <a:r>
              <a:rPr lang="en-US" sz="2400" dirty="0">
                <a:effectLst/>
                <a:latin typeface="Arial" panose="020B0604020202020204" pitchFamily="34" charset="0"/>
                <a:ea typeface="Calibri" panose="020F0502020204030204" pitchFamily="34" charset="0"/>
                <a:cs typeface="Times New Roman" panose="02020603050405020304" pitchFamily="18" charset="0"/>
              </a:rPr>
              <a:t>Help us to recognize the ordinary, daily ways that our family can learn about you and grow closer to you. </a:t>
            </a:r>
          </a:p>
          <a:p>
            <a:r>
              <a:rPr lang="en-US" sz="2400" dirty="0">
                <a:effectLst/>
                <a:latin typeface="Arial" panose="020B0604020202020204" pitchFamily="34" charset="0"/>
                <a:ea typeface="Calibri" panose="020F0502020204030204" pitchFamily="34" charset="0"/>
                <a:cs typeface="Times New Roman" panose="02020603050405020304" pitchFamily="18" charset="0"/>
              </a:rPr>
              <a:t>We know that you are with us, leading us and guiding us on our way… </a:t>
            </a:r>
            <a:r>
              <a:rPr lang="en-US" sz="2400" b="1" dirty="0"/>
              <a:t>Amen</a:t>
            </a:r>
          </a:p>
          <a:p>
            <a:r>
              <a:rPr lang="en-US" sz="2400" dirty="0"/>
              <a:t>(In the name of the Father…)</a:t>
            </a:r>
          </a:p>
        </p:txBody>
      </p:sp>
    </p:spTree>
    <p:extLst>
      <p:ext uri="{BB962C8B-B14F-4D97-AF65-F5344CB8AC3E}">
        <p14:creationId xmlns:p14="http://schemas.microsoft.com/office/powerpoint/2010/main" val="343609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F09F0-E45A-44B1-B6DE-477CCE945578}"/>
              </a:ext>
            </a:extLst>
          </p:cNvPr>
          <p:cNvSpPr>
            <a:spLocks noGrp="1"/>
          </p:cNvSpPr>
          <p:nvPr>
            <p:ph type="title"/>
          </p:nvPr>
        </p:nvSpPr>
        <p:spPr/>
        <p:txBody>
          <a:bodyPr/>
          <a:lstStyle/>
          <a:p>
            <a:pPr algn="ctr"/>
            <a:r>
              <a:rPr lang="en-US" b="1" dirty="0">
                <a:latin typeface="Comic Sans MS" panose="030F0702030302020204" pitchFamily="66" charset="0"/>
              </a:rPr>
              <a:t>PREP Goal</a:t>
            </a:r>
          </a:p>
        </p:txBody>
      </p:sp>
      <p:sp>
        <p:nvSpPr>
          <p:cNvPr id="3" name="Content Placeholder 2">
            <a:extLst>
              <a:ext uri="{FF2B5EF4-FFF2-40B4-BE49-F238E27FC236}">
                <a16:creationId xmlns:a16="http://schemas.microsoft.com/office/drawing/2014/main" id="{E87434E5-A354-4327-8A2B-488D6BA98B4A}"/>
              </a:ext>
            </a:extLst>
          </p:cNvPr>
          <p:cNvSpPr>
            <a:spLocks noGrp="1"/>
          </p:cNvSpPr>
          <p:nvPr>
            <p:ph idx="1"/>
          </p:nvPr>
        </p:nvSpPr>
        <p:spPr>
          <a:xfrm>
            <a:off x="2589212" y="2159237"/>
            <a:ext cx="8915400" cy="3777622"/>
          </a:xfrm>
        </p:spPr>
        <p:txBody>
          <a:bodyPr/>
          <a:lstStyle/>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Parents, our goal for PREP this year is to support you in teaching your child’s faith formation not only faith information. </a:t>
            </a:r>
          </a:p>
          <a:p>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PREP lessons are not teaching a subject but rather facilitating an encounter between our children and Christ. </a:t>
            </a:r>
          </a:p>
          <a:p>
            <a:pPr marL="0" indent="0">
              <a:buNone/>
            </a:pP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We want to teach them to follow Jesus. </a:t>
            </a:r>
          </a:p>
          <a:p>
            <a:endParaRPr lang="en-US" dirty="0"/>
          </a:p>
        </p:txBody>
      </p:sp>
    </p:spTree>
    <p:extLst>
      <p:ext uri="{BB962C8B-B14F-4D97-AF65-F5344CB8AC3E}">
        <p14:creationId xmlns:p14="http://schemas.microsoft.com/office/powerpoint/2010/main" val="296226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B79CF-7EDD-41F6-BD9F-75550C16BA0A}"/>
              </a:ext>
            </a:extLst>
          </p:cNvPr>
          <p:cNvSpPr>
            <a:spLocks noGrp="1"/>
          </p:cNvSpPr>
          <p:nvPr>
            <p:ph type="title"/>
          </p:nvPr>
        </p:nvSpPr>
        <p:spPr/>
        <p:txBody>
          <a:bodyPr/>
          <a:lstStyle/>
          <a:p>
            <a:pPr algn="ctr"/>
            <a:r>
              <a:rPr lang="en-US" b="1" dirty="0">
                <a:latin typeface="Comic Sans MS" panose="030F0702030302020204" pitchFamily="66" charset="0"/>
              </a:rPr>
              <a:t>PREP Calendar</a:t>
            </a:r>
          </a:p>
        </p:txBody>
      </p:sp>
      <p:sp>
        <p:nvSpPr>
          <p:cNvPr id="3" name="Content Placeholder 2">
            <a:extLst>
              <a:ext uri="{FF2B5EF4-FFF2-40B4-BE49-F238E27FC236}">
                <a16:creationId xmlns:a16="http://schemas.microsoft.com/office/drawing/2014/main" id="{FBBCF889-A43D-4FA9-B67B-D96B6C89D881}"/>
              </a:ext>
            </a:extLst>
          </p:cNvPr>
          <p:cNvSpPr>
            <a:spLocks noGrp="1"/>
          </p:cNvSpPr>
          <p:nvPr>
            <p:ph idx="1"/>
          </p:nvPr>
        </p:nvSpPr>
        <p:spPr/>
        <p:txBody>
          <a:bodyPr/>
          <a:lstStyle/>
          <a:p>
            <a:pPr marL="0" marR="0">
              <a:lnSpc>
                <a:spcPct val="107000"/>
              </a:lnSpc>
              <a:spcBef>
                <a:spcPts val="0"/>
              </a:spcBef>
              <a:spcAft>
                <a:spcPts val="800"/>
              </a:spcAft>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The PREP calendar is founded at the parents’ navigation menu. </a:t>
            </a:r>
          </a:p>
          <a:p>
            <a:pPr marL="0" marR="0">
              <a:lnSpc>
                <a:spcPct val="107000"/>
              </a:lnSpc>
              <a:spcBef>
                <a:spcPts val="0"/>
              </a:spcBef>
              <a:spcAft>
                <a:spcPts val="800"/>
              </a:spcAft>
            </a:pPr>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You will also find the syllabus for each week that class is scheduled, and each Level tells you what the child is learning.</a:t>
            </a:r>
          </a:p>
          <a:p>
            <a:endParaRPr lang="en-US" dirty="0"/>
          </a:p>
        </p:txBody>
      </p:sp>
    </p:spTree>
    <p:extLst>
      <p:ext uri="{BB962C8B-B14F-4D97-AF65-F5344CB8AC3E}">
        <p14:creationId xmlns:p14="http://schemas.microsoft.com/office/powerpoint/2010/main" val="4020494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D1ECE-A3F3-4388-A361-EA62C87DB972}"/>
              </a:ext>
            </a:extLst>
          </p:cNvPr>
          <p:cNvSpPr>
            <a:spLocks noGrp="1"/>
          </p:cNvSpPr>
          <p:nvPr>
            <p:ph type="title"/>
          </p:nvPr>
        </p:nvSpPr>
        <p:spPr/>
        <p:txBody>
          <a:bodyPr/>
          <a:lstStyle/>
          <a:p>
            <a:pPr algn="ctr"/>
            <a:r>
              <a:rPr lang="en-US" b="1" dirty="0">
                <a:latin typeface="Comic Sans MS" panose="030F0702030302020204" pitchFamily="66" charset="0"/>
              </a:rPr>
              <a:t>Weebly</a:t>
            </a:r>
            <a:r>
              <a:rPr lang="en-US" b="1" dirty="0"/>
              <a:t> Website</a:t>
            </a:r>
          </a:p>
        </p:txBody>
      </p:sp>
      <p:sp>
        <p:nvSpPr>
          <p:cNvPr id="3" name="Content Placeholder 2">
            <a:extLst>
              <a:ext uri="{FF2B5EF4-FFF2-40B4-BE49-F238E27FC236}">
                <a16:creationId xmlns:a16="http://schemas.microsoft.com/office/drawing/2014/main" id="{EDC0B6CD-C8FF-4161-B432-5CA44441582E}"/>
              </a:ext>
            </a:extLst>
          </p:cNvPr>
          <p:cNvSpPr>
            <a:spLocks noGrp="1"/>
          </p:cNvSpPr>
          <p:nvPr>
            <p:ph idx="1"/>
          </p:nvPr>
        </p:nvSpPr>
        <p:spPr/>
        <p:txBody>
          <a:bodyPr>
            <a:normAutofit fontScale="92500" lnSpcReduction="10000"/>
          </a:bodyPr>
          <a:lstStyle/>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This year we will be using Weebly website that was created for PREP to place our recorded lessons. </a:t>
            </a:r>
          </a:p>
          <a:p>
            <a:endParaRPr lang="en-US" sz="2400" dirty="0">
              <a:latin typeface="Comic Sans MS" panose="030F0702030302020204" pitchFamily="66" charset="0"/>
              <a:ea typeface="Calibri" panose="020F0502020204030204" pitchFamily="34" charset="0"/>
              <a:cs typeface="Times New Roman" panose="02020603050405020304" pitchFamily="18" charset="0"/>
            </a:endParaRPr>
          </a:p>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It is friendly, and easy to use to find your child’s lesson. </a:t>
            </a:r>
          </a:p>
          <a:p>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Under each Level, find the link for children’s prayers; moment with Jesus, meditation prayers, and what your child is learning for the entire year. </a:t>
            </a:r>
          </a:p>
          <a:p>
            <a:r>
              <a:rPr lang="en-US" sz="2400" dirty="0">
                <a:effectLst/>
                <a:latin typeface="Comic Sans MS" panose="030F0702030302020204" pitchFamily="66" charset="0"/>
                <a:ea typeface="Calibri" panose="020F0502020204030204" pitchFamily="34" charset="0"/>
                <a:cs typeface="Times New Roman" panose="02020603050405020304" pitchFamily="18" charset="0"/>
              </a:rPr>
              <a:t>In addition, there will be 25 lessons recorded and in person for the sacramental classes Level 3 and 7.</a:t>
            </a:r>
          </a:p>
          <a:p>
            <a:endParaRPr lang="en-US" dirty="0"/>
          </a:p>
        </p:txBody>
      </p:sp>
    </p:spTree>
    <p:extLst>
      <p:ext uri="{BB962C8B-B14F-4D97-AF65-F5344CB8AC3E}">
        <p14:creationId xmlns:p14="http://schemas.microsoft.com/office/powerpoint/2010/main" val="64947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1118-5836-498C-8464-980C96206A09}"/>
              </a:ext>
            </a:extLst>
          </p:cNvPr>
          <p:cNvSpPr>
            <a:spLocks noGrp="1"/>
          </p:cNvSpPr>
          <p:nvPr>
            <p:ph type="title"/>
          </p:nvPr>
        </p:nvSpPr>
        <p:spPr/>
        <p:txBody>
          <a:bodyPr/>
          <a:lstStyle/>
          <a:p>
            <a:pPr algn="ctr"/>
            <a:r>
              <a:rPr lang="en-US" b="1" dirty="0">
                <a:latin typeface="Comic Sans MS" panose="030F0702030302020204" pitchFamily="66" charset="0"/>
              </a:rPr>
              <a:t>Sacramental Levels 3 and 7</a:t>
            </a:r>
          </a:p>
        </p:txBody>
      </p:sp>
      <p:sp>
        <p:nvSpPr>
          <p:cNvPr id="3" name="Content Placeholder 2">
            <a:extLst>
              <a:ext uri="{FF2B5EF4-FFF2-40B4-BE49-F238E27FC236}">
                <a16:creationId xmlns:a16="http://schemas.microsoft.com/office/drawing/2014/main" id="{C31B84B7-8D10-4DC2-A4AD-75735F9CC1D3}"/>
              </a:ext>
            </a:extLst>
          </p:cNvPr>
          <p:cNvSpPr>
            <a:spLocks noGrp="1"/>
          </p:cNvSpPr>
          <p:nvPr>
            <p:ph idx="1"/>
          </p:nvPr>
        </p:nvSpPr>
        <p:spPr/>
        <p:txBody>
          <a:bodyPr/>
          <a:lstStyle/>
          <a:p>
            <a:pPr marL="0" marR="0" indent="0">
              <a:lnSpc>
                <a:spcPct val="107000"/>
              </a:lnSpc>
              <a:spcBef>
                <a:spcPts val="0"/>
              </a:spcBef>
              <a:spcAft>
                <a:spcPts val="800"/>
              </a:spcAft>
              <a:buNone/>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For Levels 3 and 7, there will be additional curriculum. Several classes will be held in person at our FLC and everyone will be wearing masks and social distancing due to the Covid-19 (see sacramental information schedule).</a:t>
            </a:r>
          </a:p>
          <a:p>
            <a:pPr marL="0" indent="0">
              <a:buNone/>
            </a:pPr>
            <a:endParaRPr lang="en-US" dirty="0">
              <a:latin typeface="Comic Sans MS" panose="030F0702030302020204" pitchFamily="66" charset="0"/>
            </a:endParaRPr>
          </a:p>
          <a:p>
            <a:pPr marL="0" indent="0">
              <a:buNone/>
            </a:pPr>
            <a:endParaRPr lang="en-US" dirty="0"/>
          </a:p>
        </p:txBody>
      </p:sp>
    </p:spTree>
    <p:extLst>
      <p:ext uri="{BB962C8B-B14F-4D97-AF65-F5344CB8AC3E}">
        <p14:creationId xmlns:p14="http://schemas.microsoft.com/office/powerpoint/2010/main" val="18015447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96</TotalTime>
  <Words>1369</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Comic Sans MS</vt:lpstr>
      <vt:lpstr>Symbol</vt:lpstr>
      <vt:lpstr>Wingdings 3</vt:lpstr>
      <vt:lpstr>Wisp</vt:lpstr>
      <vt:lpstr>St. Benedict Parish Religious Education Program (PREP)</vt:lpstr>
      <vt:lpstr>Hello Parents! </vt:lpstr>
      <vt:lpstr>I would like to introduce myself.</vt:lpstr>
      <vt:lpstr>Now that you know a little bit about me.  </vt:lpstr>
      <vt:lpstr>Opening Family Prayer </vt:lpstr>
      <vt:lpstr>PREP Goal</vt:lpstr>
      <vt:lpstr>PREP Calendar</vt:lpstr>
      <vt:lpstr>Weebly Website</vt:lpstr>
      <vt:lpstr>Sacramental Levels 3 and 7</vt:lpstr>
      <vt:lpstr>Blessed Student Backpack</vt:lpstr>
      <vt:lpstr>Important Date and Information</vt:lpstr>
      <vt:lpstr>Reminder Message</vt:lpstr>
      <vt:lpstr>Website Link for Parents</vt:lpstr>
      <vt:lpstr>Important Parent Message</vt:lpstr>
      <vt:lpstr>PREP Curriculum 2020-2021</vt:lpstr>
      <vt:lpstr>CYO Religious Award</vt:lpstr>
      <vt:lpstr>Closing Pray and Salutation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dc:title>
  <dc:creator>Mary Newhams</dc:creator>
  <cp:lastModifiedBy>Valerie Christo</cp:lastModifiedBy>
  <cp:revision>11</cp:revision>
  <dcterms:created xsi:type="dcterms:W3CDTF">2020-10-05T21:38:04Z</dcterms:created>
  <dcterms:modified xsi:type="dcterms:W3CDTF">2020-10-08T15:45:33Z</dcterms:modified>
</cp:coreProperties>
</file>